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66" r:id="rId5"/>
    <p:sldId id="309" r:id="rId6"/>
    <p:sldId id="310" r:id="rId7"/>
    <p:sldId id="311" r:id="rId8"/>
    <p:sldId id="312" r:id="rId9"/>
    <p:sldId id="313" r:id="rId10"/>
    <p:sldId id="314" r:id="rId11"/>
    <p:sldId id="315" r:id="rId12"/>
    <p:sldId id="316" r:id="rId13"/>
    <p:sldId id="317" r:id="rId14"/>
    <p:sldId id="318" r:id="rId15"/>
    <p:sldId id="30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8E731-C28C-45BD-B74B-A406BBCC37A0}" type="datetimeFigureOut">
              <a:rPr lang="en-AU" smtClean="0"/>
              <a:t>29/08/2022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495D0-177B-4135-9A90-9052C0B9BC5E}" type="slidenum">
              <a:rPr lang="en-AU" smtClean="0"/>
              <a:t>‹#›</a:t>
            </a:fld>
            <a:endParaRPr lang="en-AU"/>
          </a:p>
        </p:txBody>
      </p:sp>
    </p:spTree>
    <p:extLst>
      <p:ext uri="{BB962C8B-B14F-4D97-AF65-F5344CB8AC3E}">
        <p14:creationId xmlns:p14="http://schemas.microsoft.com/office/powerpoint/2010/main" val="135307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3D59A22E-FAF0-436E-B45F-5D6A38283B5E}" type="datetime1">
              <a:rPr lang="en-US" smtClean="0"/>
              <a:t>8/29/2022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57172279-694B-4947-9091-0195F81D16C0}" type="datetime1">
              <a:rPr lang="en-US" smtClean="0"/>
              <a:t>8/29/2022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E23C0171-9554-4D99-8B61-FC144D6B0D37}" type="datetime1">
              <a:rPr lang="en-US" smtClean="0"/>
              <a:t>8/29/2022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25C43DB4-5CE3-41A9-A151-DAE48D9B8BB2}" type="datetime1">
              <a:rPr lang="en-US" smtClean="0"/>
              <a:t>8/29/2022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1CCDDBC5-5721-4451-8CBA-85410F3D269F}" type="datetime1">
              <a:rPr lang="en-US" smtClean="0"/>
              <a:t>8/29/2022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2037ABD1-66C2-4CE8-A452-936C2795745D}" type="datetime1">
              <a:rPr lang="en-US" smtClean="0"/>
              <a:t>8/29/2022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AEE40D44-1770-40A0-BE7A-32CDAAFE3125}" type="datetime1">
              <a:rPr lang="en-US" smtClean="0"/>
              <a:t>8/29/2022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D3B1616B-E7D5-47D2-AF32-64572D1BC4FA}" type="datetime1">
              <a:rPr lang="en-US" smtClean="0"/>
              <a:t>8/29/2022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E42436EE-A050-4BDA-8FF4-934D41F3AD25}" type="datetime1">
              <a:rPr lang="en-US" smtClean="0"/>
              <a:t>8/29/2022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1C2D1422-4516-4B61-A832-56BAA5B14FD6}" type="datetime1">
              <a:rPr lang="en-US" smtClean="0"/>
              <a:t>8/29/2022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6000" dirty="0" err="1"/>
              <a:t>RegTransform</a:t>
            </a:r>
            <a:r>
              <a:rPr lang="en-US" sz="6000" dirty="0"/>
              <a:t> Challenge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b="1" dirty="0"/>
              <a:t>Ahmad </a:t>
            </a:r>
            <a:r>
              <a:rPr lang="en-US" b="1" dirty="0" err="1"/>
              <a:t>ammari</a:t>
            </a:r>
            <a:endParaRPr lang="en-US" b="1" dirty="0"/>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29EA18B-E608-9491-1FC0-33F6C8287EE0}"/>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Deployment</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1963025"/>
            <a:ext cx="4624012" cy="3833768"/>
          </a:xfrm>
        </p:spPr>
        <p:txBody>
          <a:bodyPr>
            <a:normAutofit/>
          </a:bodyPr>
          <a:lstStyle/>
          <a:p>
            <a:pPr algn="just">
              <a:buFont typeface="Wingdings" panose="05000000000000000000" pitchFamily="2" charset="2"/>
              <a:buChar char="§"/>
            </a:pPr>
            <a:r>
              <a:rPr lang="en-US" dirty="0"/>
              <a:t>Due to time limitation of the assessment, deployment has been limited to persisting the model and testing the model against a few images from the testing dataset</a:t>
            </a:r>
          </a:p>
          <a:p>
            <a:pPr algn="just">
              <a:buFont typeface="Wingdings" panose="05000000000000000000" pitchFamily="2" charset="2"/>
              <a:buChar char="§"/>
            </a:pPr>
            <a:r>
              <a:rPr lang="en-US" dirty="0"/>
              <a:t>Persisted model weights have been saved to the </a:t>
            </a:r>
            <a:r>
              <a:rPr lang="en-US" b="1" dirty="0">
                <a:solidFill>
                  <a:srgbClr val="C00000"/>
                </a:solidFill>
              </a:rPr>
              <a:t>models</a:t>
            </a:r>
            <a:r>
              <a:rPr lang="en-US" dirty="0"/>
              <a:t> folder</a:t>
            </a:r>
          </a:p>
          <a:p>
            <a:pPr algn="just">
              <a:buFont typeface="Wingdings" panose="05000000000000000000" pitchFamily="2" charset="2"/>
              <a:buChar char="§"/>
            </a:pPr>
            <a:r>
              <a:rPr lang="en-US" dirty="0"/>
              <a:t>The </a:t>
            </a:r>
            <a:r>
              <a:rPr lang="en-US" b="1" dirty="0" err="1">
                <a:solidFill>
                  <a:srgbClr val="C00000"/>
                </a:solidFill>
              </a:rPr>
              <a:t>COCO_Inference</a:t>
            </a:r>
            <a:r>
              <a:rPr lang="en-US" b="1" dirty="0">
                <a:solidFill>
                  <a:srgbClr val="C00000"/>
                </a:solidFill>
              </a:rPr>
              <a:t> </a:t>
            </a:r>
            <a:r>
              <a:rPr lang="en-US" dirty="0" err="1"/>
              <a:t>Jupyter</a:t>
            </a:r>
            <a:r>
              <a:rPr lang="en-US" dirty="0"/>
              <a:t> Notebook has been created to produce model predictions and explore detected classes in testing COCO image sample</a:t>
            </a:r>
          </a:p>
        </p:txBody>
      </p:sp>
      <p:pic>
        <p:nvPicPr>
          <p:cNvPr id="6" name="Picture 5">
            <a:extLst>
              <a:ext uri="{FF2B5EF4-FFF2-40B4-BE49-F238E27FC236}">
                <a16:creationId xmlns:a16="http://schemas.microsoft.com/office/drawing/2014/main" id="{EAEEDFFA-E1EE-2DE9-8AEB-6D4D8E25C9E6}"/>
              </a:ext>
            </a:extLst>
          </p:cNvPr>
          <p:cNvPicPr>
            <a:picLocks noChangeAspect="1"/>
          </p:cNvPicPr>
          <p:nvPr/>
        </p:nvPicPr>
        <p:blipFill>
          <a:blip r:embed="rId2"/>
          <a:stretch>
            <a:fillRect/>
          </a:stretch>
        </p:blipFill>
        <p:spPr>
          <a:xfrm>
            <a:off x="5953902" y="2027050"/>
            <a:ext cx="3867150" cy="2638425"/>
          </a:xfrm>
          <a:prstGeom prst="rect">
            <a:avLst/>
          </a:prstGeom>
        </p:spPr>
      </p:pic>
      <p:sp>
        <p:nvSpPr>
          <p:cNvPr id="7" name="Rectangle: Rounded Corners 6">
            <a:extLst>
              <a:ext uri="{FF2B5EF4-FFF2-40B4-BE49-F238E27FC236}">
                <a16:creationId xmlns:a16="http://schemas.microsoft.com/office/drawing/2014/main" id="{D2E5BBE0-3756-17EE-835C-70547F0C1A72}"/>
              </a:ext>
            </a:extLst>
          </p:cNvPr>
          <p:cNvSpPr/>
          <p:nvPr/>
        </p:nvSpPr>
        <p:spPr>
          <a:xfrm>
            <a:off x="5953902" y="3180713"/>
            <a:ext cx="3867150" cy="82109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983C0CEE-253F-CE9D-1EBF-247B5B33104E}"/>
              </a:ext>
            </a:extLst>
          </p:cNvPr>
          <p:cNvPicPr>
            <a:picLocks noChangeAspect="1"/>
          </p:cNvPicPr>
          <p:nvPr/>
        </p:nvPicPr>
        <p:blipFill rotWithShape="1">
          <a:blip r:embed="rId3"/>
          <a:srcRect l="7717" t="6361" b="73578"/>
          <a:stretch/>
        </p:blipFill>
        <p:spPr>
          <a:xfrm>
            <a:off x="5953902" y="4894978"/>
            <a:ext cx="5010553" cy="1375794"/>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9" name="Slide Number Placeholder 8">
            <a:extLst>
              <a:ext uri="{FF2B5EF4-FFF2-40B4-BE49-F238E27FC236}">
                <a16:creationId xmlns:a16="http://schemas.microsoft.com/office/drawing/2014/main" id="{F9D6C656-B32B-C616-1FBB-D79AB27F98C1}"/>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1028932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Future Work</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1963025"/>
            <a:ext cx="9925854" cy="1269515"/>
          </a:xfrm>
        </p:spPr>
        <p:txBody>
          <a:bodyPr>
            <a:normAutofit/>
          </a:bodyPr>
          <a:lstStyle/>
          <a:p>
            <a:pPr algn="just">
              <a:buFont typeface="Wingdings" panose="05000000000000000000" pitchFamily="2" charset="2"/>
              <a:buChar char="§"/>
            </a:pPr>
            <a:r>
              <a:rPr lang="en-US" sz="1600" dirty="0"/>
              <a:t>Due to time limitation of the assessment, the following subtasks have not been implemented</a:t>
            </a:r>
          </a:p>
          <a:p>
            <a:pPr lvl="1" algn="just">
              <a:buFont typeface="Wingdings" panose="05000000000000000000" pitchFamily="2" charset="2"/>
              <a:buChar char="§"/>
            </a:pPr>
            <a:r>
              <a:rPr lang="en-US" sz="1400" dirty="0"/>
              <a:t>Improving the performance of the object detection model. This blog post presents a few promising techniques to try</a:t>
            </a:r>
          </a:p>
          <a:p>
            <a:pPr lvl="1" algn="just">
              <a:buFont typeface="Wingdings" panose="05000000000000000000" pitchFamily="2" charset="2"/>
              <a:buChar char="§"/>
            </a:pPr>
            <a:r>
              <a:rPr lang="en-US" sz="1400" dirty="0"/>
              <a:t>Textual content extraction (OCR Model) from the document detected regions (headings, paragraphs, footnotes)</a:t>
            </a:r>
          </a:p>
          <a:p>
            <a:pPr lvl="1" algn="just">
              <a:buFont typeface="Wingdings" panose="05000000000000000000" pitchFamily="2" charset="2"/>
              <a:buChar char="§"/>
            </a:pPr>
            <a:r>
              <a:rPr lang="en-US" sz="1400" dirty="0"/>
              <a:t>Textual content persistence / archiving into JSON output files</a:t>
            </a:r>
          </a:p>
        </p:txBody>
      </p:sp>
      <p:sp>
        <p:nvSpPr>
          <p:cNvPr id="3" name="Title 1">
            <a:extLst>
              <a:ext uri="{FF2B5EF4-FFF2-40B4-BE49-F238E27FC236}">
                <a16:creationId xmlns:a16="http://schemas.microsoft.com/office/drawing/2014/main" id="{7DC5C05E-372D-4711-8CF6-51B658823BBB}"/>
              </a:ext>
            </a:extLst>
          </p:cNvPr>
          <p:cNvSpPr txBox="1">
            <a:spLocks/>
          </p:cNvSpPr>
          <p:nvPr/>
        </p:nvSpPr>
        <p:spPr>
          <a:xfrm>
            <a:off x="1107067" y="3232540"/>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dirty="0"/>
              <a:t>Working Time</a:t>
            </a:r>
            <a:endParaRPr lang="en-AU" dirty="0"/>
          </a:p>
        </p:txBody>
      </p:sp>
      <p:sp>
        <p:nvSpPr>
          <p:cNvPr id="4" name="Content Placeholder 4">
            <a:extLst>
              <a:ext uri="{FF2B5EF4-FFF2-40B4-BE49-F238E27FC236}">
                <a16:creationId xmlns:a16="http://schemas.microsoft.com/office/drawing/2014/main" id="{92C8B972-918F-B1D9-CF77-562A5F93264E}"/>
              </a:ext>
            </a:extLst>
          </p:cNvPr>
          <p:cNvSpPr txBox="1">
            <a:spLocks/>
          </p:cNvSpPr>
          <p:nvPr/>
        </p:nvSpPr>
        <p:spPr>
          <a:xfrm>
            <a:off x="1097280" y="4871735"/>
            <a:ext cx="9925854" cy="1269515"/>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Char char="§"/>
            </a:pPr>
            <a:r>
              <a:rPr lang="en-US" sz="1600" dirty="0"/>
              <a:t>Total Working Time: </a:t>
            </a:r>
            <a:r>
              <a:rPr lang="en-US" sz="1600" b="1" dirty="0">
                <a:solidFill>
                  <a:srgbClr val="C00000"/>
                </a:solidFill>
              </a:rPr>
              <a:t>8 Hours</a:t>
            </a:r>
          </a:p>
          <a:p>
            <a:pPr lvl="1" algn="just">
              <a:buFont typeface="Wingdings" panose="05000000000000000000" pitchFamily="2" charset="2"/>
              <a:buChar char="§"/>
            </a:pPr>
            <a:r>
              <a:rPr lang="en-US" sz="1200" dirty="0"/>
              <a:t>Research &amp; Review of Related Work: </a:t>
            </a:r>
            <a:r>
              <a:rPr lang="en-US" sz="1200" b="1" dirty="0">
                <a:solidFill>
                  <a:srgbClr val="C00000"/>
                </a:solidFill>
              </a:rPr>
              <a:t>1 Hour</a:t>
            </a:r>
          </a:p>
          <a:p>
            <a:pPr lvl="1" algn="just">
              <a:buFont typeface="Wingdings" panose="05000000000000000000" pitchFamily="2" charset="2"/>
              <a:buChar char="§"/>
            </a:pPr>
            <a:r>
              <a:rPr lang="en-US" sz="1400" dirty="0"/>
              <a:t>Code Development &amp; Testing: </a:t>
            </a:r>
            <a:r>
              <a:rPr lang="en-US" sz="1400" b="1" dirty="0">
                <a:solidFill>
                  <a:srgbClr val="C00000"/>
                </a:solidFill>
              </a:rPr>
              <a:t>4 Hours</a:t>
            </a:r>
          </a:p>
          <a:p>
            <a:pPr lvl="1" algn="just">
              <a:buFont typeface="Wingdings" panose="05000000000000000000" pitchFamily="2" charset="2"/>
              <a:buChar char="§"/>
            </a:pPr>
            <a:r>
              <a:rPr lang="en-US" sz="1400" dirty="0"/>
              <a:t>Code Execution &amp; Processing: </a:t>
            </a:r>
            <a:r>
              <a:rPr lang="en-US" sz="1400" b="1" dirty="0"/>
              <a:t>2 Hours</a:t>
            </a:r>
          </a:p>
          <a:p>
            <a:pPr lvl="1" algn="just">
              <a:buFont typeface="Wingdings" panose="05000000000000000000" pitchFamily="2" charset="2"/>
              <a:buChar char="§"/>
            </a:pPr>
            <a:r>
              <a:rPr lang="en-US" sz="1400" dirty="0"/>
              <a:t>Documentation: </a:t>
            </a:r>
            <a:r>
              <a:rPr lang="en-US" sz="1400" b="1" dirty="0"/>
              <a:t>1 Hour</a:t>
            </a:r>
          </a:p>
        </p:txBody>
      </p:sp>
      <p:cxnSp>
        <p:nvCxnSpPr>
          <p:cNvPr id="7" name="Straight Connector 6">
            <a:extLst>
              <a:ext uri="{FF2B5EF4-FFF2-40B4-BE49-F238E27FC236}">
                <a16:creationId xmlns:a16="http://schemas.microsoft.com/office/drawing/2014/main" id="{0A795E35-4F92-09C1-1938-F27A10945004}"/>
              </a:ext>
            </a:extLst>
          </p:cNvPr>
          <p:cNvCxnSpPr/>
          <p:nvPr/>
        </p:nvCxnSpPr>
        <p:spPr>
          <a:xfrm>
            <a:off x="1241571" y="4683297"/>
            <a:ext cx="9923896" cy="0"/>
          </a:xfrm>
          <a:prstGeom prst="line">
            <a:avLst/>
          </a:prstGeom>
        </p:spPr>
        <p:style>
          <a:lnRef idx="1">
            <a:schemeClr val="dk1"/>
          </a:lnRef>
          <a:fillRef idx="0">
            <a:schemeClr val="dk1"/>
          </a:fillRef>
          <a:effectRef idx="0">
            <a:schemeClr val="dk1"/>
          </a:effectRef>
          <a:fontRef idx="minor">
            <a:schemeClr val="tx1"/>
          </a:fontRef>
        </p:style>
      </p:cxnSp>
      <p:sp>
        <p:nvSpPr>
          <p:cNvPr id="8" name="Slide Number Placeholder 7">
            <a:extLst>
              <a:ext uri="{FF2B5EF4-FFF2-40B4-BE49-F238E27FC236}">
                <a16:creationId xmlns:a16="http://schemas.microsoft.com/office/drawing/2014/main" id="{92B0318E-59B6-2AB9-F79E-C91EB2B5655E}"/>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790586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Thank you</a:t>
            </a:r>
          </a:p>
        </p:txBody>
      </p:sp>
      <p:pic>
        <p:nvPicPr>
          <p:cNvPr id="7" name="Content Placeholder 6" descr="Cup of coffee 3D pattern">
            <a:extLst>
              <a:ext uri="{FF2B5EF4-FFF2-40B4-BE49-F238E27FC236}">
                <a16:creationId xmlns:a16="http://schemas.microsoft.com/office/drawing/2014/main" id="{E7587BBE-4714-3A84-963E-DABFEC7A43D9}"/>
              </a:ext>
            </a:extLst>
          </p:cNvPr>
          <p:cNvPicPr>
            <a:picLocks noGrp="1" noChangeAspect="1"/>
          </p:cNvPicPr>
          <p:nvPr>
            <p:ph idx="1"/>
          </p:nvPr>
        </p:nvPicPr>
        <p:blipFill>
          <a:blip r:embed="rId3"/>
          <a:stretch>
            <a:fillRect/>
          </a:stretch>
        </p:blipFill>
        <p:spPr>
          <a:xfrm>
            <a:off x="4621548" y="2108200"/>
            <a:ext cx="3009229" cy="3760788"/>
          </a:xfrm>
        </p:spPr>
      </p:pic>
      <p:sp>
        <p:nvSpPr>
          <p:cNvPr id="8" name="Slide Number Placeholder 7">
            <a:extLst>
              <a:ext uri="{FF2B5EF4-FFF2-40B4-BE49-F238E27FC236}">
                <a16:creationId xmlns:a16="http://schemas.microsoft.com/office/drawing/2014/main" id="{5103A207-873F-3BC5-74CE-BE38B4E7D923}"/>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26552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Objective</a:t>
            </a:r>
            <a:endParaRPr lang="en-AU" dirty="0"/>
          </a:p>
        </p:txBody>
      </p:sp>
      <p:sp>
        <p:nvSpPr>
          <p:cNvPr id="3" name="Content Placeholder 2">
            <a:extLst>
              <a:ext uri="{FF2B5EF4-FFF2-40B4-BE49-F238E27FC236}">
                <a16:creationId xmlns:a16="http://schemas.microsoft.com/office/drawing/2014/main" id="{C9768781-B6A9-2E9E-62DD-24A0B4DA75AE}"/>
              </a:ext>
            </a:extLst>
          </p:cNvPr>
          <p:cNvSpPr>
            <a:spLocks noGrp="1"/>
          </p:cNvSpPr>
          <p:nvPr>
            <p:ph idx="1"/>
          </p:nvPr>
        </p:nvSpPr>
        <p:spPr>
          <a:xfrm>
            <a:off x="1097280" y="2015923"/>
            <a:ext cx="10058400" cy="593054"/>
          </a:xfrm>
        </p:spPr>
        <p:txBody>
          <a:bodyPr>
            <a:normAutofit/>
          </a:bodyPr>
          <a:lstStyle/>
          <a:p>
            <a:pPr algn="ctr"/>
            <a:r>
              <a:rPr lang="en-US" sz="2400" b="1" dirty="0">
                <a:highlight>
                  <a:srgbClr val="00FF00"/>
                </a:highlight>
              </a:rPr>
              <a:t>To address the </a:t>
            </a:r>
            <a:r>
              <a:rPr lang="en-US" sz="2400" b="1" dirty="0" err="1">
                <a:solidFill>
                  <a:srgbClr val="C00000"/>
                </a:solidFill>
                <a:highlight>
                  <a:srgbClr val="00FF00"/>
                </a:highlight>
              </a:rPr>
              <a:t>RegTransform</a:t>
            </a:r>
            <a:r>
              <a:rPr lang="en-US" sz="2400" b="1" dirty="0">
                <a:solidFill>
                  <a:srgbClr val="C00000"/>
                </a:solidFill>
                <a:highlight>
                  <a:srgbClr val="00FF00"/>
                </a:highlight>
              </a:rPr>
              <a:t> Take-Home </a:t>
            </a:r>
            <a:r>
              <a:rPr lang="en-US" sz="2400" b="1" dirty="0">
                <a:highlight>
                  <a:srgbClr val="00FF00"/>
                </a:highlight>
              </a:rPr>
              <a:t>challenge</a:t>
            </a:r>
          </a:p>
          <a:p>
            <a:pPr algn="ctr"/>
            <a:endParaRPr lang="en-AU" sz="2400" b="1" dirty="0">
              <a:highlight>
                <a:srgbClr val="00FF00"/>
              </a:highlight>
            </a:endParaRPr>
          </a:p>
        </p:txBody>
      </p:sp>
      <p:sp>
        <p:nvSpPr>
          <p:cNvPr id="4" name="Slide Number Placeholder 3">
            <a:extLst>
              <a:ext uri="{FF2B5EF4-FFF2-40B4-BE49-F238E27FC236}">
                <a16:creationId xmlns:a16="http://schemas.microsoft.com/office/drawing/2014/main" id="{F6FBC2B0-048C-4F3D-EC07-1B2FDC398ADE}"/>
              </a:ext>
            </a:extLst>
          </p:cNvPr>
          <p:cNvSpPr>
            <a:spLocks noGrp="1"/>
          </p:cNvSpPr>
          <p:nvPr>
            <p:ph type="sldNum" sz="quarter" idx="12"/>
          </p:nvPr>
        </p:nvSpPr>
        <p:spPr/>
        <p:txBody>
          <a:bodyPr/>
          <a:lstStyle/>
          <a:p>
            <a:fld id="{3A98EE3D-8CD1-4C3F-BD1C-C98C9596463C}" type="slidenum">
              <a:rPr lang="en-US" smtClean="0"/>
              <a:t>2</a:t>
            </a:fld>
            <a:endParaRPr lang="en-US" dirty="0"/>
          </a:p>
        </p:txBody>
      </p:sp>
      <p:pic>
        <p:nvPicPr>
          <p:cNvPr id="6" name="Picture 5">
            <a:extLst>
              <a:ext uri="{FF2B5EF4-FFF2-40B4-BE49-F238E27FC236}">
                <a16:creationId xmlns:a16="http://schemas.microsoft.com/office/drawing/2014/main" id="{B7A84113-43B7-88D0-312C-F915127F78D5}"/>
              </a:ext>
            </a:extLst>
          </p:cNvPr>
          <p:cNvPicPr>
            <a:picLocks noChangeAspect="1"/>
          </p:cNvPicPr>
          <p:nvPr/>
        </p:nvPicPr>
        <p:blipFill>
          <a:blip r:embed="rId2"/>
          <a:stretch>
            <a:fillRect/>
          </a:stretch>
        </p:blipFill>
        <p:spPr>
          <a:xfrm>
            <a:off x="2952081" y="2491531"/>
            <a:ext cx="5198909" cy="3557740"/>
          </a:xfrm>
          <a:prstGeom prst="rect">
            <a:avLst/>
          </a:prstGeom>
        </p:spPr>
      </p:pic>
      <p:cxnSp>
        <p:nvCxnSpPr>
          <p:cNvPr id="7" name="Straight Connector 6">
            <a:extLst>
              <a:ext uri="{FF2B5EF4-FFF2-40B4-BE49-F238E27FC236}">
                <a16:creationId xmlns:a16="http://schemas.microsoft.com/office/drawing/2014/main" id="{D833AC95-C26F-2757-E530-2E5A453A2000}"/>
              </a:ext>
            </a:extLst>
          </p:cNvPr>
          <p:cNvCxnSpPr/>
          <p:nvPr/>
        </p:nvCxnSpPr>
        <p:spPr>
          <a:xfrm>
            <a:off x="1241571" y="6101038"/>
            <a:ext cx="9923896"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EEC7536-32BD-82FE-C987-7955A0C9C62F}"/>
              </a:ext>
            </a:extLst>
          </p:cNvPr>
          <p:cNvSpPr txBox="1"/>
          <p:nvPr/>
        </p:nvSpPr>
        <p:spPr>
          <a:xfrm>
            <a:off x="1335946" y="6049271"/>
            <a:ext cx="9657635" cy="400110"/>
          </a:xfrm>
          <a:prstGeom prst="rect">
            <a:avLst/>
          </a:prstGeom>
          <a:noFill/>
        </p:spPr>
        <p:txBody>
          <a:bodyPr wrap="square">
            <a:spAutoFit/>
          </a:bodyPr>
          <a:lstStyle/>
          <a:p>
            <a:pPr algn="l"/>
            <a:r>
              <a:rPr lang="en-US" sz="1000" b="1" i="0" u="none" strike="noStrike" dirty="0">
                <a:solidFill>
                  <a:srgbClr val="24292F"/>
                </a:solidFill>
                <a:effectLst/>
                <a:latin typeface="-apple-system"/>
              </a:rPr>
              <a:t>Capture AI - </a:t>
            </a:r>
            <a:r>
              <a:rPr lang="en-US" sz="1000" b="1" i="0" u="none" strike="noStrike" dirty="0" err="1">
                <a:solidFill>
                  <a:srgbClr val="24292F"/>
                </a:solidFill>
                <a:effectLst/>
                <a:latin typeface="-apple-system"/>
              </a:rPr>
              <a:t>RegTransform</a:t>
            </a:r>
            <a:r>
              <a:rPr lang="en-US" sz="1000" b="1" i="0" u="none" strike="noStrike" dirty="0">
                <a:solidFill>
                  <a:srgbClr val="24292F"/>
                </a:solidFill>
                <a:effectLst/>
                <a:latin typeface="-apple-system"/>
              </a:rPr>
              <a:t> Take-home Challenge</a:t>
            </a:r>
            <a:r>
              <a:rPr lang="en-US" sz="1000" b="0" i="0" u="none" strike="noStrike" dirty="0">
                <a:solidFill>
                  <a:srgbClr val="24292F"/>
                </a:solidFill>
                <a:effectLst/>
                <a:latin typeface="-apple-system"/>
              </a:rPr>
              <a:t>: </a:t>
            </a:r>
          </a:p>
          <a:p>
            <a:pPr algn="l"/>
            <a:r>
              <a:rPr lang="en-US" sz="1000" b="0" i="0" u="none" strike="noStrike" dirty="0">
                <a:solidFill>
                  <a:srgbClr val="24292F"/>
                </a:solidFill>
                <a:effectLst/>
                <a:latin typeface="-apple-system"/>
              </a:rPr>
              <a:t>https://chrome-alphabet-530.notion.site/Capture-AI-RegTransform-Take-home-Challenge-71df4f9ff61243c9985db0e990b20a02#f7459fc1af3645bda954906d551da344</a:t>
            </a:r>
            <a:endParaRPr lang="en-US" sz="1000" b="0" i="0" dirty="0">
              <a:solidFill>
                <a:srgbClr val="24292F"/>
              </a:solidFill>
              <a:effectLst/>
              <a:latin typeface="-apple-system"/>
            </a:endParaRPr>
          </a:p>
        </p:txBody>
      </p:sp>
    </p:spTree>
    <p:extLst>
      <p:ext uri="{BB962C8B-B14F-4D97-AF65-F5344CB8AC3E}">
        <p14:creationId xmlns:p14="http://schemas.microsoft.com/office/powerpoint/2010/main" val="1733659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Methodology</a:t>
            </a:r>
            <a:endParaRPr lang="en-AU" dirty="0"/>
          </a:p>
        </p:txBody>
      </p:sp>
      <p:pic>
        <p:nvPicPr>
          <p:cNvPr id="4" name="Content Placeholder 3">
            <a:extLst>
              <a:ext uri="{FF2B5EF4-FFF2-40B4-BE49-F238E27FC236}">
                <a16:creationId xmlns:a16="http://schemas.microsoft.com/office/drawing/2014/main" id="{D0318237-73A7-0CFC-5190-3928A2FE1E1B}"/>
              </a:ext>
            </a:extLst>
          </p:cNvPr>
          <p:cNvPicPr>
            <a:picLocks noGrp="1" noChangeAspect="1"/>
          </p:cNvPicPr>
          <p:nvPr>
            <p:ph idx="1"/>
          </p:nvPr>
        </p:nvPicPr>
        <p:blipFill>
          <a:blip r:embed="rId2"/>
          <a:stretch>
            <a:fillRect/>
          </a:stretch>
        </p:blipFill>
        <p:spPr>
          <a:xfrm>
            <a:off x="6954473" y="2108200"/>
            <a:ext cx="4214218" cy="4214218"/>
          </a:xfrm>
          <a:prstGeom prst="rect">
            <a:avLst/>
          </a:prstGeom>
        </p:spPr>
      </p:pic>
      <p:sp>
        <p:nvSpPr>
          <p:cNvPr id="6" name="TextBox 5">
            <a:extLst>
              <a:ext uri="{FF2B5EF4-FFF2-40B4-BE49-F238E27FC236}">
                <a16:creationId xmlns:a16="http://schemas.microsoft.com/office/drawing/2014/main" id="{302C0EEF-0DC0-3651-CFBE-8F042CB050DF}"/>
              </a:ext>
            </a:extLst>
          </p:cNvPr>
          <p:cNvSpPr txBox="1"/>
          <p:nvPr/>
        </p:nvSpPr>
        <p:spPr>
          <a:xfrm>
            <a:off x="1097280" y="2044709"/>
            <a:ext cx="6880650" cy="3884397"/>
          </a:xfrm>
          <a:prstGeom prst="rect">
            <a:avLst/>
          </a:prstGeom>
          <a:noFill/>
        </p:spPr>
        <p:txBody>
          <a:bodyPr wrap="square">
            <a:spAutoFit/>
          </a:bodyPr>
          <a:lstStyle/>
          <a:p>
            <a:pPr>
              <a:lnSpc>
                <a:spcPct val="200000"/>
              </a:lnSpc>
            </a:pPr>
            <a:r>
              <a:rPr lang="en-AU" b="1" dirty="0">
                <a:solidFill>
                  <a:srgbClr val="C00000"/>
                </a:solidFill>
              </a:rPr>
              <a:t>Cr</a:t>
            </a:r>
            <a:r>
              <a:rPr lang="en-AU" b="1" dirty="0"/>
              <a:t>oss-</a:t>
            </a:r>
            <a:r>
              <a:rPr lang="en-AU" b="1" dirty="0">
                <a:solidFill>
                  <a:srgbClr val="C00000"/>
                </a:solidFill>
              </a:rPr>
              <a:t>I</a:t>
            </a:r>
            <a:r>
              <a:rPr lang="en-AU" b="1" dirty="0"/>
              <a:t>ndustry </a:t>
            </a:r>
            <a:r>
              <a:rPr lang="en-AU" b="1" dirty="0">
                <a:solidFill>
                  <a:srgbClr val="C00000"/>
                </a:solidFill>
              </a:rPr>
              <a:t>S</a:t>
            </a:r>
            <a:r>
              <a:rPr lang="en-AU" b="1" dirty="0"/>
              <a:t>tandard </a:t>
            </a:r>
            <a:r>
              <a:rPr lang="en-AU" b="1" dirty="0">
                <a:solidFill>
                  <a:srgbClr val="C00000"/>
                </a:solidFill>
              </a:rPr>
              <a:t>P</a:t>
            </a:r>
            <a:r>
              <a:rPr lang="en-AU" b="1" dirty="0"/>
              <a:t>rocess for </a:t>
            </a:r>
            <a:r>
              <a:rPr lang="en-AU" b="1" dirty="0">
                <a:solidFill>
                  <a:srgbClr val="C00000"/>
                </a:solidFill>
              </a:rPr>
              <a:t>D</a:t>
            </a:r>
            <a:r>
              <a:rPr lang="en-AU" b="1" dirty="0"/>
              <a:t>ata </a:t>
            </a:r>
            <a:r>
              <a:rPr lang="en-AU" b="1" dirty="0">
                <a:solidFill>
                  <a:srgbClr val="C00000"/>
                </a:solidFill>
              </a:rPr>
              <a:t>M</a:t>
            </a:r>
            <a:r>
              <a:rPr lang="en-AU" b="1" dirty="0"/>
              <a:t>ining </a:t>
            </a:r>
            <a:r>
              <a:rPr lang="en-AU" b="1" dirty="0">
                <a:solidFill>
                  <a:srgbClr val="C00000"/>
                </a:solidFill>
              </a:rPr>
              <a:t>CRISP-DM</a:t>
            </a:r>
          </a:p>
          <a:p>
            <a:pPr marL="285750" indent="-285750">
              <a:lnSpc>
                <a:spcPct val="200000"/>
              </a:lnSpc>
              <a:buFont typeface="Arial" panose="020B0604020202020204" pitchFamily="34" charset="0"/>
              <a:buChar char="•"/>
            </a:pPr>
            <a:r>
              <a:rPr lang="en-AU" b="1" dirty="0"/>
              <a:t>Business Understanding</a:t>
            </a:r>
          </a:p>
          <a:p>
            <a:pPr marL="285750" indent="-285750">
              <a:lnSpc>
                <a:spcPct val="200000"/>
              </a:lnSpc>
              <a:buFont typeface="Arial" panose="020B0604020202020204" pitchFamily="34" charset="0"/>
              <a:buChar char="•"/>
            </a:pPr>
            <a:r>
              <a:rPr lang="en-AU" b="1" dirty="0"/>
              <a:t>Data Understanding</a:t>
            </a:r>
          </a:p>
          <a:p>
            <a:pPr marL="285750" indent="-285750">
              <a:lnSpc>
                <a:spcPct val="200000"/>
              </a:lnSpc>
              <a:buFont typeface="Arial" panose="020B0604020202020204" pitchFamily="34" charset="0"/>
              <a:buChar char="•"/>
            </a:pPr>
            <a:r>
              <a:rPr lang="en-AU" b="1" dirty="0"/>
              <a:t>Data Preparation</a:t>
            </a:r>
          </a:p>
          <a:p>
            <a:pPr marL="285750" indent="-285750">
              <a:lnSpc>
                <a:spcPct val="200000"/>
              </a:lnSpc>
              <a:buFont typeface="Arial" panose="020B0604020202020204" pitchFamily="34" charset="0"/>
              <a:buChar char="•"/>
            </a:pPr>
            <a:r>
              <a:rPr lang="en-AU" b="1" dirty="0"/>
              <a:t>Modelling</a:t>
            </a:r>
          </a:p>
          <a:p>
            <a:pPr marL="285750" indent="-285750">
              <a:lnSpc>
                <a:spcPct val="200000"/>
              </a:lnSpc>
              <a:buFont typeface="Arial" panose="020B0604020202020204" pitchFamily="34" charset="0"/>
              <a:buChar char="•"/>
            </a:pPr>
            <a:r>
              <a:rPr lang="en-AU" b="1" dirty="0"/>
              <a:t>Evaluation</a:t>
            </a:r>
          </a:p>
          <a:p>
            <a:pPr marL="285750" indent="-285750">
              <a:lnSpc>
                <a:spcPct val="200000"/>
              </a:lnSpc>
              <a:buFont typeface="Arial" panose="020B0604020202020204" pitchFamily="34" charset="0"/>
              <a:buChar char="•"/>
            </a:pPr>
            <a:r>
              <a:rPr lang="en-AU" b="1" dirty="0"/>
              <a:t>Deployment</a:t>
            </a:r>
          </a:p>
        </p:txBody>
      </p:sp>
      <p:sp>
        <p:nvSpPr>
          <p:cNvPr id="7" name="Slide Number Placeholder 6">
            <a:extLst>
              <a:ext uri="{FF2B5EF4-FFF2-40B4-BE49-F238E27FC236}">
                <a16:creationId xmlns:a16="http://schemas.microsoft.com/office/drawing/2014/main" id="{5F865124-FDE1-C525-417D-9A64E48B6520}"/>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557420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Business Understanding</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2141757"/>
            <a:ext cx="10058400" cy="3760891"/>
          </a:xfrm>
        </p:spPr>
        <p:txBody>
          <a:bodyPr>
            <a:normAutofit fontScale="85000" lnSpcReduction="20000"/>
          </a:bodyPr>
          <a:lstStyle/>
          <a:p>
            <a:pPr algn="just">
              <a:buFont typeface="Wingdings" panose="05000000000000000000" pitchFamily="2" charset="2"/>
              <a:buChar char="§"/>
            </a:pPr>
            <a:r>
              <a:rPr lang="en-US" b="1" dirty="0" err="1">
                <a:solidFill>
                  <a:srgbClr val="C00000"/>
                </a:solidFill>
              </a:rPr>
              <a:t>RegBook</a:t>
            </a:r>
            <a:r>
              <a:rPr lang="en-US" dirty="0"/>
              <a:t> is a main product by CUBE which allows users to manage their inventory of relevant regulations</a:t>
            </a:r>
          </a:p>
          <a:p>
            <a:pPr>
              <a:buFont typeface="Wingdings" panose="05000000000000000000" pitchFamily="2" charset="2"/>
              <a:buChar char="§"/>
            </a:pPr>
            <a:r>
              <a:rPr lang="en-US" b="1" dirty="0" err="1">
                <a:solidFill>
                  <a:srgbClr val="C00000"/>
                </a:solidFill>
              </a:rPr>
              <a:t>RegBook</a:t>
            </a:r>
            <a:r>
              <a:rPr lang="en-US" dirty="0"/>
              <a:t> can also provide interesting signals about regulatory change before it happens</a:t>
            </a:r>
          </a:p>
          <a:p>
            <a:pPr>
              <a:buFont typeface="Wingdings" panose="05000000000000000000" pitchFamily="2" charset="2"/>
              <a:buChar char="§"/>
            </a:pPr>
            <a:r>
              <a:rPr lang="en-US" dirty="0"/>
              <a:t>For this to occur, a core pre-requisite is to </a:t>
            </a:r>
            <a:r>
              <a:rPr lang="en-US" b="1" u="sng" dirty="0">
                <a:solidFill>
                  <a:srgbClr val="C00000"/>
                </a:solidFill>
              </a:rPr>
              <a:t>extract content from the documents</a:t>
            </a:r>
            <a:endParaRPr lang="en-US" dirty="0"/>
          </a:p>
          <a:p>
            <a:pPr>
              <a:buFont typeface="Wingdings" panose="05000000000000000000" pitchFamily="2" charset="2"/>
              <a:buChar char="§"/>
            </a:pPr>
            <a:r>
              <a:rPr lang="en-US" dirty="0"/>
              <a:t>As the document structure varies widely, </a:t>
            </a:r>
            <a:r>
              <a:rPr lang="en-US" b="1" dirty="0">
                <a:solidFill>
                  <a:srgbClr val="C00000"/>
                </a:solidFill>
              </a:rPr>
              <a:t>Computer Vision </a:t>
            </a:r>
            <a:r>
              <a:rPr lang="en-US" dirty="0"/>
              <a:t>is the go-to technique to extract content out of the </a:t>
            </a:r>
            <a:r>
              <a:rPr lang="en-US" b="1" dirty="0" err="1">
                <a:solidFill>
                  <a:srgbClr val="C00000"/>
                </a:solidFill>
              </a:rPr>
              <a:t>RegBook</a:t>
            </a:r>
            <a:r>
              <a:rPr lang="en-US" dirty="0"/>
              <a:t> images</a:t>
            </a:r>
          </a:p>
          <a:p>
            <a:pPr>
              <a:buFont typeface="Wingdings" panose="05000000000000000000" pitchFamily="2" charset="2"/>
              <a:buChar char="§"/>
            </a:pPr>
            <a:r>
              <a:rPr lang="en-US" dirty="0"/>
              <a:t>The objective of the challenge is to build a Deep Learning model to solve the above problem, focusing on extracting the textual content from three regions in the document images: </a:t>
            </a:r>
          </a:p>
          <a:p>
            <a:pPr lvl="1">
              <a:lnSpc>
                <a:spcPct val="160000"/>
              </a:lnSpc>
              <a:buFont typeface="Wingdings" panose="05000000000000000000" pitchFamily="2" charset="2"/>
              <a:buChar char="§"/>
            </a:pPr>
            <a:r>
              <a:rPr lang="en-US" b="1" dirty="0">
                <a:solidFill>
                  <a:srgbClr val="C00000"/>
                </a:solidFill>
              </a:rPr>
              <a:t>Headings</a:t>
            </a:r>
            <a:endParaRPr lang="en-US" dirty="0"/>
          </a:p>
          <a:p>
            <a:pPr lvl="1">
              <a:lnSpc>
                <a:spcPct val="160000"/>
              </a:lnSpc>
              <a:buFont typeface="Wingdings" panose="05000000000000000000" pitchFamily="2" charset="2"/>
              <a:buChar char="§"/>
            </a:pPr>
            <a:r>
              <a:rPr lang="en-US" b="1" dirty="0">
                <a:solidFill>
                  <a:srgbClr val="C00000"/>
                </a:solidFill>
              </a:rPr>
              <a:t>Paragraphs</a:t>
            </a:r>
          </a:p>
          <a:p>
            <a:pPr lvl="1">
              <a:lnSpc>
                <a:spcPct val="160000"/>
              </a:lnSpc>
              <a:buFont typeface="Wingdings" panose="05000000000000000000" pitchFamily="2" charset="2"/>
              <a:buChar char="§"/>
            </a:pPr>
            <a:r>
              <a:rPr lang="en-US" b="1" dirty="0">
                <a:solidFill>
                  <a:srgbClr val="C00000"/>
                </a:solidFill>
              </a:rPr>
              <a:t>Footnotes</a:t>
            </a:r>
          </a:p>
          <a:p>
            <a:pPr>
              <a:buFont typeface="Wingdings" panose="05000000000000000000" pitchFamily="2" charset="2"/>
              <a:buChar char="§"/>
            </a:pPr>
            <a:endParaRPr lang="en-AU" dirty="0"/>
          </a:p>
        </p:txBody>
      </p:sp>
      <p:sp>
        <p:nvSpPr>
          <p:cNvPr id="7" name="Slide Number Placeholder 6">
            <a:extLst>
              <a:ext uri="{FF2B5EF4-FFF2-40B4-BE49-F238E27FC236}">
                <a16:creationId xmlns:a16="http://schemas.microsoft.com/office/drawing/2014/main" id="{D78DFACF-DAFC-3F5B-F992-46C1B54D122F}"/>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34376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Data Understanding</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2141757"/>
            <a:ext cx="3847944" cy="3571146"/>
          </a:xfrm>
        </p:spPr>
        <p:txBody>
          <a:bodyPr>
            <a:noAutofit/>
          </a:bodyPr>
          <a:lstStyle/>
          <a:p>
            <a:pPr algn="just">
              <a:buFont typeface="Wingdings" panose="05000000000000000000" pitchFamily="2" charset="2"/>
              <a:buChar char="§"/>
            </a:pPr>
            <a:r>
              <a:rPr lang="en-US" sz="1600" dirty="0"/>
              <a:t>The challenge has provided </a:t>
            </a:r>
            <a:r>
              <a:rPr lang="en-US" sz="1600" b="1" dirty="0">
                <a:solidFill>
                  <a:srgbClr val="C00000"/>
                </a:solidFill>
              </a:rPr>
              <a:t>301</a:t>
            </a:r>
            <a:r>
              <a:rPr lang="en-US" sz="1600" dirty="0"/>
              <a:t> document images annotated with the </a:t>
            </a:r>
            <a:r>
              <a:rPr lang="en-US" sz="1600" b="1" dirty="0">
                <a:solidFill>
                  <a:srgbClr val="C00000"/>
                </a:solidFill>
              </a:rPr>
              <a:t>COCO</a:t>
            </a:r>
            <a:r>
              <a:rPr lang="en-US" sz="1600" dirty="0"/>
              <a:t> format</a:t>
            </a:r>
          </a:p>
          <a:p>
            <a:pPr algn="just">
              <a:buFont typeface="Wingdings" panose="05000000000000000000" pitchFamily="2" charset="2"/>
              <a:buChar char="§"/>
            </a:pPr>
            <a:r>
              <a:rPr lang="en-US" sz="1600" dirty="0"/>
              <a:t>These images have already been divided into </a:t>
            </a:r>
            <a:r>
              <a:rPr lang="en-US" sz="1600" b="1" dirty="0">
                <a:solidFill>
                  <a:srgbClr val="C00000"/>
                </a:solidFill>
              </a:rPr>
              <a:t>train(80%)</a:t>
            </a:r>
            <a:r>
              <a:rPr lang="en-US" sz="1600" dirty="0"/>
              <a:t>, </a:t>
            </a:r>
            <a:r>
              <a:rPr lang="en-US" sz="1600" b="1" dirty="0">
                <a:solidFill>
                  <a:srgbClr val="C00000"/>
                </a:solidFill>
              </a:rPr>
              <a:t>test(10%)</a:t>
            </a:r>
            <a:r>
              <a:rPr lang="en-US" sz="1600" dirty="0"/>
              <a:t>, and </a:t>
            </a:r>
            <a:r>
              <a:rPr lang="en-US" sz="1600" b="1" dirty="0">
                <a:solidFill>
                  <a:srgbClr val="C00000"/>
                </a:solidFill>
              </a:rPr>
              <a:t>validate(10%)</a:t>
            </a:r>
            <a:r>
              <a:rPr lang="en-US" sz="1600" dirty="0"/>
              <a:t> groups</a:t>
            </a:r>
          </a:p>
          <a:p>
            <a:pPr algn="just">
              <a:buFont typeface="Wingdings" panose="05000000000000000000" pitchFamily="2" charset="2"/>
              <a:buChar char="§"/>
            </a:pPr>
            <a:r>
              <a:rPr lang="en-US" sz="1600" dirty="0"/>
              <a:t>To better understand the data, the </a:t>
            </a:r>
            <a:r>
              <a:rPr lang="en-US" sz="1600" b="1" dirty="0" err="1">
                <a:solidFill>
                  <a:srgbClr val="C00000"/>
                </a:solidFill>
              </a:rPr>
              <a:t>COCO_Image_Viewer</a:t>
            </a:r>
            <a:r>
              <a:rPr lang="en-US" sz="1600" b="1" dirty="0">
                <a:solidFill>
                  <a:srgbClr val="C00000"/>
                </a:solidFill>
              </a:rPr>
              <a:t> </a:t>
            </a:r>
            <a:r>
              <a:rPr lang="en-US" sz="1600" dirty="0" err="1"/>
              <a:t>Jupyter</a:t>
            </a:r>
            <a:r>
              <a:rPr lang="en-US" sz="1600" dirty="0"/>
              <a:t> Notebook has been created to explore the images and associated COCO meta-data</a:t>
            </a:r>
          </a:p>
          <a:p>
            <a:pPr algn="just">
              <a:buFont typeface="Wingdings" panose="05000000000000000000" pitchFamily="2" charset="2"/>
              <a:buChar char="§"/>
            </a:pPr>
            <a:r>
              <a:rPr lang="en-US" sz="1600" dirty="0"/>
              <a:t>Data exploration shows that there are </a:t>
            </a:r>
            <a:r>
              <a:rPr lang="en-US" sz="1600" b="1" dirty="0">
                <a:solidFill>
                  <a:srgbClr val="C00000"/>
                </a:solidFill>
              </a:rPr>
              <a:t>13 classes</a:t>
            </a:r>
            <a:endParaRPr lang="en-AU" sz="1600" b="1" dirty="0">
              <a:solidFill>
                <a:srgbClr val="C00000"/>
              </a:solidFill>
            </a:endParaRPr>
          </a:p>
        </p:txBody>
      </p:sp>
      <p:pic>
        <p:nvPicPr>
          <p:cNvPr id="4" name="Picture 3">
            <a:extLst>
              <a:ext uri="{FF2B5EF4-FFF2-40B4-BE49-F238E27FC236}">
                <a16:creationId xmlns:a16="http://schemas.microsoft.com/office/drawing/2014/main" id="{7E90F473-C294-E9C4-F78D-EB3C45F31389}"/>
              </a:ext>
            </a:extLst>
          </p:cNvPr>
          <p:cNvPicPr>
            <a:picLocks noChangeAspect="1"/>
          </p:cNvPicPr>
          <p:nvPr/>
        </p:nvPicPr>
        <p:blipFill>
          <a:blip r:embed="rId2"/>
          <a:stretch>
            <a:fillRect/>
          </a:stretch>
        </p:blipFill>
        <p:spPr>
          <a:xfrm>
            <a:off x="7564043" y="95143"/>
            <a:ext cx="4552687" cy="6045236"/>
          </a:xfrm>
          <a:prstGeom prst="rect">
            <a:avLst/>
          </a:prstGeom>
        </p:spPr>
      </p:pic>
      <p:pic>
        <p:nvPicPr>
          <p:cNvPr id="1026" name="Picture 2">
            <a:extLst>
              <a:ext uri="{FF2B5EF4-FFF2-40B4-BE49-F238E27FC236}">
                <a16:creationId xmlns:a16="http://schemas.microsoft.com/office/drawing/2014/main" id="{39F1FE34-E507-B3F9-6AE0-368451EBE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493" y="2265497"/>
            <a:ext cx="2495550" cy="3448050"/>
          </a:xfrm>
          <a:prstGeom prst="rect">
            <a:avLst/>
          </a:prstGeom>
          <a:ln w="127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D91DB55-103D-80B5-52E7-70A9DE0432E8}"/>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1022479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Data Preparation</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798699" y="2141757"/>
            <a:ext cx="4062549" cy="3760891"/>
          </a:xfrm>
        </p:spPr>
        <p:txBody>
          <a:bodyPr>
            <a:normAutofit fontScale="92500" lnSpcReduction="20000"/>
          </a:bodyPr>
          <a:lstStyle/>
          <a:p>
            <a:pPr marL="0" indent="0" algn="just">
              <a:buNone/>
            </a:pPr>
            <a:r>
              <a:rPr lang="en-US" sz="2400" dirty="0"/>
              <a:t>Since the challenge requires the focus on three target classes only (</a:t>
            </a:r>
            <a:r>
              <a:rPr lang="en-US" sz="2400" b="1" dirty="0">
                <a:solidFill>
                  <a:srgbClr val="C00000"/>
                </a:solidFill>
              </a:rPr>
              <a:t>headings</a:t>
            </a:r>
            <a:r>
              <a:rPr lang="en-US" sz="2400" dirty="0"/>
              <a:t>, </a:t>
            </a:r>
            <a:r>
              <a:rPr lang="en-US" sz="2400" b="1" dirty="0">
                <a:solidFill>
                  <a:srgbClr val="C00000"/>
                </a:solidFill>
              </a:rPr>
              <a:t>paragraphs</a:t>
            </a:r>
            <a:r>
              <a:rPr lang="en-US" sz="2400" dirty="0"/>
              <a:t>, </a:t>
            </a:r>
            <a:r>
              <a:rPr lang="en-US" sz="2400" b="1" dirty="0">
                <a:solidFill>
                  <a:srgbClr val="C00000"/>
                </a:solidFill>
              </a:rPr>
              <a:t>footnotes</a:t>
            </a:r>
            <a:r>
              <a:rPr lang="en-US" sz="2400" dirty="0"/>
              <a:t>), a data preparation script, </a:t>
            </a:r>
            <a:r>
              <a:rPr lang="en-US" sz="2400" b="1" dirty="0">
                <a:solidFill>
                  <a:srgbClr val="C00000"/>
                </a:solidFill>
              </a:rPr>
              <a:t>select_anno_from_coco.py</a:t>
            </a:r>
            <a:r>
              <a:rPr lang="en-US" sz="2400" dirty="0"/>
              <a:t>, has been created to limit the categories and annotations of the training and validation data to those related to these target classes</a:t>
            </a:r>
          </a:p>
        </p:txBody>
      </p:sp>
      <p:pic>
        <p:nvPicPr>
          <p:cNvPr id="3" name="Picture 2">
            <a:extLst>
              <a:ext uri="{FF2B5EF4-FFF2-40B4-BE49-F238E27FC236}">
                <a16:creationId xmlns:a16="http://schemas.microsoft.com/office/drawing/2014/main" id="{783D46DE-1280-1B82-D802-2876F818BD30}"/>
              </a:ext>
            </a:extLst>
          </p:cNvPr>
          <p:cNvPicPr>
            <a:picLocks noChangeAspect="1"/>
          </p:cNvPicPr>
          <p:nvPr/>
        </p:nvPicPr>
        <p:blipFill>
          <a:blip r:embed="rId2"/>
          <a:stretch>
            <a:fillRect/>
          </a:stretch>
        </p:blipFill>
        <p:spPr>
          <a:xfrm>
            <a:off x="5003192" y="1530601"/>
            <a:ext cx="7160815" cy="4627602"/>
          </a:xfrm>
          <a:prstGeom prst="rect">
            <a:avLst/>
          </a:prstGeom>
        </p:spPr>
      </p:pic>
      <p:sp>
        <p:nvSpPr>
          <p:cNvPr id="4" name="Slide Number Placeholder 3">
            <a:extLst>
              <a:ext uri="{FF2B5EF4-FFF2-40B4-BE49-F238E27FC236}">
                <a16:creationId xmlns:a16="http://schemas.microsoft.com/office/drawing/2014/main" id="{1F5D7D19-A639-1279-0CDA-BE0D5439EBC5}"/>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415421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Data Preparation</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2141757"/>
            <a:ext cx="5320298" cy="3760891"/>
          </a:xfrm>
        </p:spPr>
        <p:txBody>
          <a:bodyPr>
            <a:normAutofit/>
          </a:bodyPr>
          <a:lstStyle/>
          <a:p>
            <a:pPr marL="0" indent="0" algn="just">
              <a:buNone/>
            </a:pPr>
            <a:r>
              <a:rPr lang="en-US" sz="2400" dirty="0"/>
              <a:t>A data preparation script, </a:t>
            </a:r>
            <a:r>
              <a:rPr lang="en-US" sz="2400" b="1" dirty="0">
                <a:solidFill>
                  <a:srgbClr val="C00000"/>
                </a:solidFill>
              </a:rPr>
              <a:t>detect_faulty_anno_from_coco.py</a:t>
            </a:r>
            <a:r>
              <a:rPr lang="en-US" sz="2400" dirty="0"/>
              <a:t>, has been created to detect faulty image(s) in the training dataset. Faulty images are those which do not have any valid labels to make it eligible to be used for object detection model training</a:t>
            </a:r>
            <a:endParaRPr lang="en-AU" sz="2400" dirty="0"/>
          </a:p>
        </p:txBody>
      </p:sp>
      <p:pic>
        <p:nvPicPr>
          <p:cNvPr id="3" name="Picture 2">
            <a:extLst>
              <a:ext uri="{FF2B5EF4-FFF2-40B4-BE49-F238E27FC236}">
                <a16:creationId xmlns:a16="http://schemas.microsoft.com/office/drawing/2014/main" id="{292A3877-68FB-58A0-7B50-9E2B79C877A0}"/>
              </a:ext>
            </a:extLst>
          </p:cNvPr>
          <p:cNvPicPr>
            <a:picLocks noChangeAspect="1"/>
          </p:cNvPicPr>
          <p:nvPr/>
        </p:nvPicPr>
        <p:blipFill>
          <a:blip r:embed="rId2"/>
          <a:stretch>
            <a:fillRect/>
          </a:stretch>
        </p:blipFill>
        <p:spPr>
          <a:xfrm>
            <a:off x="6845930" y="317240"/>
            <a:ext cx="5251820" cy="6064898"/>
          </a:xfrm>
          <a:prstGeom prst="rect">
            <a:avLst/>
          </a:prstGeom>
        </p:spPr>
      </p:pic>
      <p:sp>
        <p:nvSpPr>
          <p:cNvPr id="4" name="Slide Number Placeholder 3">
            <a:extLst>
              <a:ext uri="{FF2B5EF4-FFF2-40B4-BE49-F238E27FC236}">
                <a16:creationId xmlns:a16="http://schemas.microsoft.com/office/drawing/2014/main" id="{412C477F-EFF1-DA7B-1B73-D6CF08929430}"/>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10214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Modelling</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1963024"/>
            <a:ext cx="5320298" cy="4387441"/>
          </a:xfrm>
        </p:spPr>
        <p:txBody>
          <a:bodyPr>
            <a:normAutofit fontScale="92500" lnSpcReduction="10000"/>
          </a:bodyPr>
          <a:lstStyle/>
          <a:p>
            <a:pPr algn="just">
              <a:buFont typeface="Wingdings" panose="05000000000000000000" pitchFamily="2" charset="2"/>
              <a:buChar char="§"/>
            </a:pPr>
            <a:r>
              <a:rPr lang="en-US" sz="1600" dirty="0"/>
              <a:t>Object Detection Algorithm Selected: The </a:t>
            </a:r>
            <a:r>
              <a:rPr lang="en-US" sz="1600" b="1" dirty="0">
                <a:solidFill>
                  <a:srgbClr val="C00000"/>
                </a:solidFill>
              </a:rPr>
              <a:t>Faster RCNN</a:t>
            </a:r>
            <a:r>
              <a:rPr lang="en-US" sz="1600" dirty="0"/>
              <a:t> Algorithm implemented in </a:t>
            </a:r>
            <a:r>
              <a:rPr lang="en-US" sz="1600" dirty="0" err="1"/>
              <a:t>PyTorch</a:t>
            </a:r>
            <a:endParaRPr lang="en-US" sz="1600" dirty="0"/>
          </a:p>
          <a:p>
            <a:pPr algn="just">
              <a:buFont typeface="Wingdings" panose="05000000000000000000" pitchFamily="2" charset="2"/>
              <a:buChar char="§"/>
            </a:pPr>
            <a:r>
              <a:rPr lang="en-US" sz="1600" dirty="0"/>
              <a:t>Number of Epochs: </a:t>
            </a:r>
            <a:r>
              <a:rPr lang="en-US" sz="1600" b="1" dirty="0">
                <a:solidFill>
                  <a:srgbClr val="C00000"/>
                </a:solidFill>
              </a:rPr>
              <a:t>1</a:t>
            </a:r>
            <a:r>
              <a:rPr lang="en-US" sz="1600" dirty="0"/>
              <a:t> (originally 6; has been set to 1 to save processing time given the assessment time limitation)</a:t>
            </a:r>
          </a:p>
          <a:p>
            <a:pPr algn="just">
              <a:buFont typeface="Wingdings" panose="05000000000000000000" pitchFamily="2" charset="2"/>
              <a:buChar char="§"/>
            </a:pPr>
            <a:r>
              <a:rPr lang="en-US" sz="1600" dirty="0"/>
              <a:t>The following scripts have been created to train and evaluate the Deep Learning model</a:t>
            </a:r>
          </a:p>
          <a:p>
            <a:pPr lvl="1" algn="just">
              <a:buFont typeface="Wingdings" panose="05000000000000000000" pitchFamily="2" charset="2"/>
              <a:buChar char="§"/>
            </a:pPr>
            <a:r>
              <a:rPr lang="en-US" sz="1600" b="1" dirty="0">
                <a:solidFill>
                  <a:srgbClr val="C00000"/>
                </a:solidFill>
              </a:rPr>
              <a:t>main.py</a:t>
            </a:r>
            <a:r>
              <a:rPr lang="en-US" sz="1600" dirty="0"/>
              <a:t>: Main script for model training and evaluation</a:t>
            </a:r>
          </a:p>
          <a:p>
            <a:pPr lvl="1" algn="just">
              <a:buFont typeface="Wingdings" panose="05000000000000000000" pitchFamily="2" charset="2"/>
              <a:buChar char="§"/>
            </a:pPr>
            <a:r>
              <a:rPr lang="en-US" sz="1600" b="1" dirty="0">
                <a:solidFill>
                  <a:srgbClr val="C00000"/>
                </a:solidFill>
              </a:rPr>
              <a:t>util.py</a:t>
            </a:r>
            <a:r>
              <a:rPr lang="en-US" sz="1600" dirty="0"/>
              <a:t>: Utility script for creating custom datasets for training and testing and other helper and utility functions</a:t>
            </a:r>
          </a:p>
          <a:p>
            <a:pPr lvl="1" algn="just">
              <a:buFont typeface="Wingdings" panose="05000000000000000000" pitchFamily="2" charset="2"/>
              <a:buChar char="§"/>
            </a:pPr>
            <a:r>
              <a:rPr lang="en-US" sz="1600" b="1" dirty="0">
                <a:solidFill>
                  <a:srgbClr val="C00000"/>
                </a:solidFill>
              </a:rPr>
              <a:t>config.py</a:t>
            </a:r>
            <a:r>
              <a:rPr lang="en-US" sz="1600" dirty="0"/>
              <a:t>: Configuration script for storing paths to datasets and COCO files and model parameters</a:t>
            </a:r>
          </a:p>
          <a:p>
            <a:pPr lvl="1" algn="just">
              <a:buFont typeface="Wingdings" panose="05000000000000000000" pitchFamily="2" charset="2"/>
              <a:buChar char="§"/>
            </a:pPr>
            <a:r>
              <a:rPr lang="en-US" sz="1600" b="1" dirty="0">
                <a:solidFill>
                  <a:srgbClr val="C00000"/>
                </a:solidFill>
              </a:rPr>
              <a:t>External</a:t>
            </a:r>
            <a:r>
              <a:rPr lang="en-US" sz="1600" dirty="0"/>
              <a:t> utility and helper functions downloaded from the </a:t>
            </a:r>
            <a:r>
              <a:rPr lang="en-US" sz="1600" dirty="0" err="1"/>
              <a:t>Torchvision</a:t>
            </a:r>
            <a:r>
              <a:rPr lang="en-US" sz="1600" dirty="0"/>
              <a:t> repo</a:t>
            </a:r>
          </a:p>
          <a:p>
            <a:pPr lvl="1" algn="just">
              <a:buFont typeface="Wingdings" panose="05000000000000000000" pitchFamily="2" charset="2"/>
              <a:buChar char="§"/>
            </a:pPr>
            <a:r>
              <a:rPr lang="en-US" sz="1600" b="1" dirty="0" err="1">
                <a:solidFill>
                  <a:srgbClr val="C00000"/>
                </a:solidFill>
              </a:rPr>
              <a:t>Run_Main</a:t>
            </a:r>
            <a:r>
              <a:rPr lang="en-US" sz="1600" dirty="0"/>
              <a:t>: </a:t>
            </a:r>
            <a:r>
              <a:rPr lang="en-US" sz="1600" dirty="0" err="1"/>
              <a:t>Jupyter</a:t>
            </a:r>
            <a:r>
              <a:rPr lang="en-US" sz="1600" dirty="0"/>
              <a:t> Notebook used to run the model training, evaluation, and persistence logic to save &amp; explore the processing logs.</a:t>
            </a:r>
          </a:p>
        </p:txBody>
      </p:sp>
      <p:pic>
        <p:nvPicPr>
          <p:cNvPr id="4" name="Picture 3">
            <a:extLst>
              <a:ext uri="{FF2B5EF4-FFF2-40B4-BE49-F238E27FC236}">
                <a16:creationId xmlns:a16="http://schemas.microsoft.com/office/drawing/2014/main" id="{23CC21D4-8BA6-FD22-9090-AE9C9D6CC73F}"/>
              </a:ext>
            </a:extLst>
          </p:cNvPr>
          <p:cNvPicPr>
            <a:picLocks noChangeAspect="1"/>
          </p:cNvPicPr>
          <p:nvPr/>
        </p:nvPicPr>
        <p:blipFill>
          <a:blip r:embed="rId2"/>
          <a:stretch>
            <a:fillRect/>
          </a:stretch>
        </p:blipFill>
        <p:spPr>
          <a:xfrm>
            <a:off x="6524775" y="1526543"/>
            <a:ext cx="5556077" cy="4799616"/>
          </a:xfrm>
          <a:prstGeom prst="rect">
            <a:avLst/>
          </a:prstGeom>
        </p:spPr>
      </p:pic>
      <p:sp>
        <p:nvSpPr>
          <p:cNvPr id="6" name="Slide Number Placeholder 5">
            <a:extLst>
              <a:ext uri="{FF2B5EF4-FFF2-40B4-BE49-F238E27FC236}">
                <a16:creationId xmlns:a16="http://schemas.microsoft.com/office/drawing/2014/main" id="{83D0954F-7183-BAF4-15B8-751EDF71FD15}"/>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43194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64B2-ECEB-DCC0-C0BA-930ADFFBD113}"/>
              </a:ext>
            </a:extLst>
          </p:cNvPr>
          <p:cNvSpPr>
            <a:spLocks noGrp="1"/>
          </p:cNvSpPr>
          <p:nvPr>
            <p:ph type="title"/>
          </p:nvPr>
        </p:nvSpPr>
        <p:spPr/>
        <p:txBody>
          <a:bodyPr/>
          <a:lstStyle/>
          <a:p>
            <a:r>
              <a:rPr lang="en-US" dirty="0"/>
              <a:t>Evaluation</a:t>
            </a:r>
            <a:endParaRPr lang="en-AU" dirty="0"/>
          </a:p>
        </p:txBody>
      </p:sp>
      <p:sp>
        <p:nvSpPr>
          <p:cNvPr id="5" name="Content Placeholder 4">
            <a:extLst>
              <a:ext uri="{FF2B5EF4-FFF2-40B4-BE49-F238E27FC236}">
                <a16:creationId xmlns:a16="http://schemas.microsoft.com/office/drawing/2014/main" id="{BA660AC4-E868-A5A0-8E79-F23667283D40}"/>
              </a:ext>
            </a:extLst>
          </p:cNvPr>
          <p:cNvSpPr>
            <a:spLocks noGrp="1"/>
          </p:cNvSpPr>
          <p:nvPr>
            <p:ph idx="1"/>
          </p:nvPr>
        </p:nvSpPr>
        <p:spPr>
          <a:xfrm>
            <a:off x="1097280" y="1963025"/>
            <a:ext cx="9590294" cy="914399"/>
          </a:xfrm>
        </p:spPr>
        <p:txBody>
          <a:bodyPr>
            <a:normAutofit/>
          </a:bodyPr>
          <a:lstStyle/>
          <a:p>
            <a:pPr algn="just">
              <a:buFont typeface="Wingdings" panose="05000000000000000000" pitchFamily="2" charset="2"/>
              <a:buChar char="§"/>
            </a:pPr>
            <a:r>
              <a:rPr lang="en-US" sz="1800" dirty="0"/>
              <a:t>The model has been evaluated against the Images in the validation subset</a:t>
            </a:r>
          </a:p>
          <a:p>
            <a:pPr algn="just">
              <a:buFont typeface="Wingdings" panose="05000000000000000000" pitchFamily="2" charset="2"/>
              <a:buChar char="§"/>
            </a:pPr>
            <a:r>
              <a:rPr lang="en-US" sz="1800" dirty="0"/>
              <a:t>Precision and Recall are the main Evaluation Criteria</a:t>
            </a:r>
          </a:p>
        </p:txBody>
      </p:sp>
      <p:pic>
        <p:nvPicPr>
          <p:cNvPr id="3" name="Picture 2">
            <a:extLst>
              <a:ext uri="{FF2B5EF4-FFF2-40B4-BE49-F238E27FC236}">
                <a16:creationId xmlns:a16="http://schemas.microsoft.com/office/drawing/2014/main" id="{331876F1-C68A-31CC-3EA1-BF6D1BCFCAB2}"/>
              </a:ext>
            </a:extLst>
          </p:cNvPr>
          <p:cNvPicPr>
            <a:picLocks noChangeAspect="1"/>
          </p:cNvPicPr>
          <p:nvPr/>
        </p:nvPicPr>
        <p:blipFill>
          <a:blip r:embed="rId2"/>
          <a:stretch>
            <a:fillRect/>
          </a:stretch>
        </p:blipFill>
        <p:spPr>
          <a:xfrm>
            <a:off x="1097280" y="3121490"/>
            <a:ext cx="9058275" cy="3228975"/>
          </a:xfrm>
          <a:prstGeom prst="rect">
            <a:avLst/>
          </a:prstGeom>
        </p:spPr>
      </p:pic>
      <p:sp>
        <p:nvSpPr>
          <p:cNvPr id="4" name="Slide Number Placeholder 3">
            <a:extLst>
              <a:ext uri="{FF2B5EF4-FFF2-40B4-BE49-F238E27FC236}">
                <a16:creationId xmlns:a16="http://schemas.microsoft.com/office/drawing/2014/main" id="{61519D56-FD5C-17C0-16C8-462D35364DE5}"/>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153315269"/>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{4E11F1E1-A40F-424D-A82C-A85E9FAEE484}tf11437505_win32</Template>
  <TotalTime>117</TotalTime>
  <Words>660</Words>
  <Application>Microsoft Office PowerPoint</Application>
  <PresentationFormat>Widescreen</PresentationFormat>
  <Paragraphs>72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Arial</vt:lpstr>
      <vt:lpstr>Calibri</vt:lpstr>
      <vt:lpstr>Georgia Pro Cond Light</vt:lpstr>
      <vt:lpstr>Speak Pro</vt:lpstr>
      <vt:lpstr>Wingdings</vt:lpstr>
      <vt:lpstr>RetrospectVTI</vt:lpstr>
      <vt:lpstr>RegTransform Challenge</vt:lpstr>
      <vt:lpstr>Objective</vt:lpstr>
      <vt:lpstr>Methodology</vt:lpstr>
      <vt:lpstr>Business Understanding</vt:lpstr>
      <vt:lpstr>Data Understanding</vt:lpstr>
      <vt:lpstr>Data Preparation</vt:lpstr>
      <vt:lpstr>Data Preparation</vt:lpstr>
      <vt:lpstr>Modelling</vt:lpstr>
      <vt:lpstr>Evaluation</vt:lpstr>
      <vt:lpstr>Deployment</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RegTransform Challenge</dc:title>
  <dc:creator>Ahmad Ammari</dc:creator>
  <cp:lastModifiedBy>Ahmad Ammari</cp:lastModifiedBy>
  <cp:revision>27</cp:revision>
  <dcterms:created xsi:type="dcterms:W3CDTF">2022-08-29T00:07:05Z</dcterms:created>
  <dcterms:modified xsi:type="dcterms:W3CDTF">2022-08-29T02:05:01Z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